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Como você avalia o acolhimento e o atendimento da nossa equipe?</c:v>
                </c:pt>
              </c:strCache>
            </c:strRef>
          </c:tx>
          <c:cat>
            <c:strRef>
              <c:f>Plan1!$A$2:$A$7</c:f>
              <c:strCache>
                <c:ptCount val="6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Não se aplica</c:v>
                </c:pt>
                <c:pt idx="5">
                  <c:v>Sem resposta</c:v>
                </c:pt>
              </c:strCache>
            </c:strRef>
          </c:cat>
          <c:val>
            <c:numRef>
              <c:f>Plan1!$B$2:$B$7</c:f>
              <c:numCache>
                <c:formatCode>0.00%</c:formatCode>
                <c:ptCount val="6"/>
                <c:pt idx="0">
                  <c:v>0.59689999999999999</c:v>
                </c:pt>
                <c:pt idx="1">
                  <c:v>0.14760000000000001</c:v>
                </c:pt>
                <c:pt idx="2">
                  <c:v>3.3E-3</c:v>
                </c:pt>
                <c:pt idx="3">
                  <c:v>6.4999999999999997E-4</c:v>
                </c:pt>
                <c:pt idx="4">
                  <c:v>0.2515</c:v>
                </c:pt>
                <c:pt idx="5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Tempo de espera para ser atendido hoje nesta unidade?</c:v>
                </c:pt>
              </c:strCache>
            </c:strRef>
          </c:tx>
          <c:dLbls>
            <c:showPercent val="1"/>
          </c:dLbls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0.51600000000000001</c:v>
                </c:pt>
                <c:pt idx="1">
                  <c:v>0.34499999999999997</c:v>
                </c:pt>
                <c:pt idx="2">
                  <c:v>0.10299999999999999</c:v>
                </c:pt>
                <c:pt idx="3">
                  <c:v>3.5999999999999997E-2</c:v>
                </c:pt>
                <c:pt idx="4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Facilidade em realizar agendamento e/ou reagendamento do atendimento/consulta/exames?</c:v>
                </c:pt>
              </c:strCache>
            </c:strRef>
          </c:tx>
          <c:dLbls>
            <c:dLbl>
              <c:idx val="2"/>
              <c:layout>
                <c:manualLayout>
                  <c:x val="-2.0375230873918539E-2"/>
                  <c:y val="8.8710402625916292E-3"/>
                </c:manualLayout>
              </c:layout>
              <c:showPercent val="1"/>
            </c:dLbl>
            <c:showPercent val="1"/>
          </c:dLbls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0.62980000000000003</c:v>
                </c:pt>
                <c:pt idx="1">
                  <c:v>0.34370000000000001</c:v>
                </c:pt>
                <c:pt idx="2">
                  <c:v>2.06E-2</c:v>
                </c:pt>
                <c:pt idx="3">
                  <c:v>5.8999999999999999E-3</c:v>
                </c:pt>
                <c:pt idx="4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Sinalização e identificação dos ambientes?</c:v>
                </c:pt>
              </c:strCache>
            </c:strRef>
          </c:tx>
          <c:dLbls>
            <c:dLbl>
              <c:idx val="2"/>
              <c:layout>
                <c:manualLayout>
                  <c:x val="-4.9271045980363568E-2"/>
                  <c:y val="1.8074164547964709E-2"/>
                </c:manualLayout>
              </c:layout>
              <c:showPercent val="1"/>
            </c:dLbl>
            <c:showPercent val="1"/>
          </c:dLbls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0.64370000000000005</c:v>
                </c:pt>
                <c:pt idx="1">
                  <c:v>0.35020000000000001</c:v>
                </c:pt>
                <c:pt idx="2">
                  <c:v>5.1000000000000004E-3</c:v>
                </c:pt>
                <c:pt idx="3">
                  <c:v>1E-3</c:v>
                </c:pt>
                <c:pt idx="4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Horário de funcionamento nesta unidade?</c:v>
                </c:pt>
              </c:strCache>
            </c:strRef>
          </c:tx>
          <c:dLbls>
            <c:dLbl>
              <c:idx val="2"/>
              <c:layout>
                <c:manualLayout>
                  <c:x val="-4.9271045980363561E-2"/>
                  <c:y val="1.8074164547964712E-2"/>
                </c:manualLayout>
              </c:layout>
              <c:showPercent val="1"/>
            </c:dLbl>
            <c:showPercent val="1"/>
          </c:dLbls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0.62309999999999999</c:v>
                </c:pt>
                <c:pt idx="1">
                  <c:v>0.36070000000000002</c:v>
                </c:pt>
                <c:pt idx="2">
                  <c:v>1.54E-2</c:v>
                </c:pt>
                <c:pt idx="3">
                  <c:v>8.0000000000000004E-4</c:v>
                </c:pt>
                <c:pt idx="4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>
        <c:manualLayout>
          <c:xMode val="edge"/>
          <c:yMode val="edge"/>
          <c:x val="0.20800537085642076"/>
          <c:y val="1.6836195965366927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Espaço físico, acessibilidade e acomodação (recepção, consultórios, salas de exames, cadeiras, bebedouros, entre outros)?</c:v>
                </c:pt>
              </c:strCache>
            </c:strRef>
          </c:tx>
          <c:dLbls>
            <c:dLbl>
              <c:idx val="2"/>
              <c:layout>
                <c:manualLayout>
                  <c:x val="-4.9271045980363554E-2"/>
                  <c:y val="1.8074164547964715E-2"/>
                </c:manualLayout>
              </c:layout>
              <c:showPercent val="1"/>
            </c:dLbl>
            <c:showPercent val="1"/>
          </c:dLbls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0.63390000000000002</c:v>
                </c:pt>
                <c:pt idx="1">
                  <c:v>0.35070000000000001</c:v>
                </c:pt>
                <c:pt idx="2">
                  <c:v>1.34E-2</c:v>
                </c:pt>
                <c:pt idx="3">
                  <c:v>2.0999999999999999E-3</c:v>
                </c:pt>
                <c:pt idx="4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>
        <c:manualLayout>
          <c:xMode val="edge"/>
          <c:yMode val="edge"/>
          <c:x val="0.20800537085642082"/>
          <c:y val="1.6836195965366927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Higiene e limpeza dos ambientes?</c:v>
                </c:pt>
              </c:strCache>
            </c:strRef>
          </c:tx>
          <c:dLbls>
            <c:dLbl>
              <c:idx val="2"/>
              <c:layout>
                <c:manualLayout>
                  <c:x val="-4.927104598036354E-2"/>
                  <c:y val="1.8074164547964715E-2"/>
                </c:manualLayout>
              </c:layout>
              <c:showPercent val="1"/>
            </c:dLbl>
            <c:showPercent val="1"/>
          </c:dLbls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0.67169999999999996</c:v>
                </c:pt>
                <c:pt idx="1">
                  <c:v>0.3221</c:v>
                </c:pt>
                <c:pt idx="2">
                  <c:v>5.4000000000000003E-3</c:v>
                </c:pt>
                <c:pt idx="3">
                  <c:v>8.0000000000000004E-4</c:v>
                </c:pt>
                <c:pt idx="4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>
        <c:manualLayout>
          <c:xMode val="edge"/>
          <c:yMode val="edge"/>
          <c:x val="0.2080053708564209"/>
          <c:y val="1.6836195965366927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Como você avalia ser atendido por uma equipe multiprofissional no mesmo dia?</c:v>
                </c:pt>
              </c:strCache>
            </c:strRef>
          </c:tx>
          <c:dLbls>
            <c:dLbl>
              <c:idx val="2"/>
              <c:layout>
                <c:manualLayout>
                  <c:x val="-4.9271045980363533E-2"/>
                  <c:y val="1.8074164547964715E-2"/>
                </c:manualLayout>
              </c:layout>
              <c:showPercent val="1"/>
            </c:dLbl>
            <c:showPercent val="1"/>
          </c:dLbls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0.57940000000000003</c:v>
                </c:pt>
                <c:pt idx="1">
                  <c:v>0.39589999999999997</c:v>
                </c:pt>
                <c:pt idx="2">
                  <c:v>1.9800000000000002E-2</c:v>
                </c:pt>
                <c:pt idx="3">
                  <c:v>4.8999999999999998E-3</c:v>
                </c:pt>
                <c:pt idx="4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4514-15CC-444A-9A5F-DB61B7DA85A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6A73-85A1-433E-8AD6-834C7CFDEC1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4514-15CC-444A-9A5F-DB61B7DA85A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6A73-85A1-433E-8AD6-834C7CFDEC1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4514-15CC-444A-9A5F-DB61B7DA85A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6A73-85A1-433E-8AD6-834C7CFDEC1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4514-15CC-444A-9A5F-DB61B7DA85A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6A73-85A1-433E-8AD6-834C7CFDEC1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4514-15CC-444A-9A5F-DB61B7DA85A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6A73-85A1-433E-8AD6-834C7CFDEC1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4514-15CC-444A-9A5F-DB61B7DA85A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6A73-85A1-433E-8AD6-834C7CFDEC1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4514-15CC-444A-9A5F-DB61B7DA85A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6A73-85A1-433E-8AD6-834C7CFDEC1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4514-15CC-444A-9A5F-DB61B7DA85A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6A73-85A1-433E-8AD6-834C7CFDEC1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4514-15CC-444A-9A5F-DB61B7DA85A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6A73-85A1-433E-8AD6-834C7CFDEC1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4514-15CC-444A-9A5F-DB61B7DA85A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6A73-85A1-433E-8AD6-834C7CFDEC1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4514-15CC-444A-9A5F-DB61B7DA85A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6A73-85A1-433E-8AD6-834C7CFDEC1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64514-15CC-444A-9A5F-DB61B7DA85AA}" type="datetimeFigureOut">
              <a:rPr lang="pt-BR" smtClean="0"/>
              <a:t>13/05/2025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C6A73-85A1-433E-8AD6-834C7CFDEC1B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1538" y="500043"/>
            <a:ext cx="7700962" cy="500065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57290" y="2857496"/>
            <a:ext cx="6400800" cy="1752600"/>
          </a:xfrm>
        </p:spPr>
        <p:txBody>
          <a:bodyPr>
            <a:noAutofit/>
          </a:bodyPr>
          <a:lstStyle/>
          <a:p>
            <a:r>
              <a:rPr lang="pt-BR" sz="4400" b="1" dirty="0" smtClean="0">
                <a:solidFill>
                  <a:schemeClr val="tx1"/>
                </a:solidFill>
              </a:rPr>
              <a:t>PESQUISA DE SATISFAÇÃO</a:t>
            </a:r>
          </a:p>
          <a:p>
            <a:endParaRPr lang="pt-BR" sz="4400" b="1" dirty="0" smtClean="0">
              <a:solidFill>
                <a:schemeClr val="tx1"/>
              </a:solidFill>
            </a:endParaRPr>
          </a:p>
          <a:p>
            <a:r>
              <a:rPr lang="pt-BR" sz="4400" b="1" dirty="0" smtClean="0">
                <a:solidFill>
                  <a:schemeClr val="tx1"/>
                </a:solidFill>
              </a:rPr>
              <a:t>Índice anual - 2024</a:t>
            </a:r>
            <a:endParaRPr lang="pt-BR" sz="4400" b="1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/>
          <p:nvPr/>
        </p:nvPicPr>
        <p:blipFill>
          <a:blip r:embed="rId2"/>
          <a:srcRect l="14172" r="19693"/>
          <a:stretch>
            <a:fillRect/>
          </a:stretch>
        </p:blipFill>
        <p:spPr bwMode="auto">
          <a:xfrm>
            <a:off x="214282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7543824" cy="642942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14282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7543824" cy="642942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14282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7543824" cy="642942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14282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7543824" cy="642942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14282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7543824" cy="642942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14282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7543824" cy="642942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14282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7543824" cy="642942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14282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7543824" cy="642942"/>
          </a:xfrm>
        </p:spPr>
        <p:txBody>
          <a:bodyPr>
            <a:norm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14282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175</Words>
  <Application>Microsoft Office PowerPoint</Application>
  <PresentationFormat>Apresentação na tela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CONSÓRCIO PÚBLICO INTERMUNICIPAL DE SAÚDE DO NORTE PIONEIRO</dc:title>
  <dc:creator>cisnorpi</dc:creator>
  <cp:lastModifiedBy>cisnorpi</cp:lastModifiedBy>
  <cp:revision>5</cp:revision>
  <dcterms:created xsi:type="dcterms:W3CDTF">2025-05-13T12:56:11Z</dcterms:created>
  <dcterms:modified xsi:type="dcterms:W3CDTF">2025-05-13T13:40:52Z</dcterms:modified>
</cp:coreProperties>
</file>