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 dirty="0"/>
              <a:t>Como </a:t>
            </a:r>
            <a:r>
              <a:rPr lang="pt-BR" dirty="0" smtClean="0"/>
              <a:t>você </a:t>
            </a:r>
            <a:r>
              <a:rPr lang="pt-BR" dirty="0"/>
              <a:t>avalia o acolhimento e o atendimento da nossa equipe?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Como vc avalia o acolhimento e o atendimento da nossa equipe?</c:v>
                </c:pt>
              </c:strCache>
            </c:strRef>
          </c:tx>
          <c:cat>
            <c:strRef>
              <c:f>Plan1!$A$2:$A$7</c:f>
              <c:strCache>
                <c:ptCount val="6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Não se aplica</c:v>
                </c:pt>
                <c:pt idx="5">
                  <c:v>Sem resposta</c:v>
                </c:pt>
              </c:strCache>
            </c:strRef>
          </c:cat>
          <c:val>
            <c:numRef>
              <c:f>Plan1!$B$2:$B$7</c:f>
              <c:numCache>
                <c:formatCode>0.00%</c:formatCode>
                <c:ptCount val="6"/>
                <c:pt idx="0">
                  <c:v>0.78220000000000001</c:v>
                </c:pt>
                <c:pt idx="1">
                  <c:v>0.19850000000000001</c:v>
                </c:pt>
                <c:pt idx="2">
                  <c:v>2.5999999999999999E-3</c:v>
                </c:pt>
                <c:pt idx="3">
                  <c:v>1E-3</c:v>
                </c:pt>
                <c:pt idx="4">
                  <c:v>1.52E-2</c:v>
                </c:pt>
                <c:pt idx="5">
                  <c:v>2.5000000000000001E-4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Espaço físico, acessibilidade, acomodação (recepção, consultórios, salas de exames, cadeiras, bebedouros, entre outros)?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0.77039999999999997</c:v>
                </c:pt>
                <c:pt idx="1">
                  <c:v>0.22720000000000001</c:v>
                </c:pt>
                <c:pt idx="2">
                  <c:v>2.0999999999999999E-3</c:v>
                </c:pt>
                <c:pt idx="3">
                  <c:v>2.0000000000000001E-4</c:v>
                </c:pt>
                <c:pt idx="4">
                  <c:v>2.0000000000000001E-4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pieChart>
        <c:varyColors val="1"/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Higiene e limpeza dos ambientes?</c:v>
                </c:pt>
              </c:strCache>
            </c:strRef>
          </c:tx>
          <c:dLbls>
            <c:dLbl>
              <c:idx val="0"/>
              <c:layout>
                <c:manualLayout>
                  <c:x val="-0.13647326115485564"/>
                  <c:y val="-0.19289739173228346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0.77610000000000001</c:v>
                </c:pt>
                <c:pt idx="1">
                  <c:v>0.222</c:v>
                </c:pt>
                <c:pt idx="2">
                  <c:v>1.6999999999999999E-3</c:v>
                </c:pt>
                <c:pt idx="3">
                  <c:v>0</c:v>
                </c:pt>
                <c:pt idx="4">
                  <c:v>2.0000000000000001E-4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pieChart>
        <c:varyColors val="1"/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Commo você avalia ser atendido por uma equipe multiprofissional no mesmo dia?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0.84140000000000004</c:v>
                </c:pt>
                <c:pt idx="1">
                  <c:v>0.15540000000000001</c:v>
                </c:pt>
                <c:pt idx="2">
                  <c:v>2.3999999999999998E-3</c:v>
                </c:pt>
                <c:pt idx="3">
                  <c:v>5.9999999999999995E-4</c:v>
                </c:pt>
                <c:pt idx="4">
                  <c:v>2.0000000000000001E-4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Tempo de espera para ser atendido hoje nesta unidade?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0.75109999999999999</c:v>
                </c:pt>
                <c:pt idx="1">
                  <c:v>0.189</c:v>
                </c:pt>
                <c:pt idx="2">
                  <c:v>3.5000000000000003E-2</c:v>
                </c:pt>
                <c:pt idx="3">
                  <c:v>2.46E-2</c:v>
                </c:pt>
                <c:pt idx="4">
                  <c:v>2.0000000000000001E-4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pieChart>
        <c:varyColors val="1"/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Facilidade em realizar agendamento e/ou reagendamento do atendimento/conulta/exames?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0.77039999999999997</c:v>
                </c:pt>
                <c:pt idx="1">
                  <c:v>0.22509999999999999</c:v>
                </c:pt>
                <c:pt idx="2">
                  <c:v>3.0999999999999999E-3</c:v>
                </c:pt>
                <c:pt idx="3">
                  <c:v>1.1999999999999999E-3</c:v>
                </c:pt>
                <c:pt idx="4">
                  <c:v>2E-3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pieChart>
        <c:varyColors val="1"/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Sinalização e identificação dos ambientes?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0.7712</c:v>
                </c:pt>
                <c:pt idx="1">
                  <c:v>0.22839999999999999</c:v>
                </c:pt>
                <c:pt idx="2">
                  <c:v>2.0000000000000001E-4</c:v>
                </c:pt>
                <c:pt idx="3">
                  <c:v>0</c:v>
                </c:pt>
                <c:pt idx="4">
                  <c:v>2.0000000000000001E-4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pieChart>
        <c:varyColors val="1"/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Horário de funcionamento nesta unidade?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0.76670000000000005</c:v>
                </c:pt>
                <c:pt idx="1">
                  <c:v>0.23080000000000001</c:v>
                </c:pt>
                <c:pt idx="2">
                  <c:v>1.6999999999999999E-3</c:v>
                </c:pt>
                <c:pt idx="3">
                  <c:v>5.0000000000000001E-4</c:v>
                </c:pt>
                <c:pt idx="4">
                  <c:v>2.0000000000000001E-4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pieChart>
        <c:varyColors val="1"/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236F1-7CB9-4939-B5B6-F5F854862072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3EEF0-7474-4CF5-926A-4F5D8CE196E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2976" y="0"/>
            <a:ext cx="7772400" cy="1470025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7290" y="2357430"/>
            <a:ext cx="6400800" cy="1752600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solidFill>
                  <a:schemeClr val="tx1"/>
                </a:solidFill>
              </a:rPr>
              <a:t>PESQUISA DE SATISFAÇÃO</a:t>
            </a:r>
          </a:p>
          <a:p>
            <a:endParaRPr lang="pt-BR" sz="4400" b="1" dirty="0" smtClean="0">
              <a:solidFill>
                <a:schemeClr val="tx1"/>
              </a:solidFill>
            </a:endParaRPr>
          </a:p>
          <a:p>
            <a:r>
              <a:rPr lang="pt-BR" sz="4400" b="1" dirty="0" smtClean="0">
                <a:solidFill>
                  <a:schemeClr val="tx1"/>
                </a:solidFill>
              </a:rPr>
              <a:t>Índice anual - 2023</a:t>
            </a:r>
            <a:endParaRPr lang="pt-BR" sz="4400" b="1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/>
          <p:nvPr/>
        </p:nvPicPr>
        <p:blipFill>
          <a:blip r:embed="rId2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642910" y="1600201"/>
          <a:ext cx="8043890" cy="4400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pic>
        <p:nvPicPr>
          <p:cNvPr id="4" name="Imagem 3"/>
          <p:cNvPicPr/>
          <p:nvPr/>
        </p:nvPicPr>
        <p:blipFill>
          <a:blip r:embed="rId2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642910" y="1600200"/>
          <a:ext cx="8043890" cy="4472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  <p:graphicFrame>
        <p:nvGraphicFramePr>
          <p:cNvPr id="5" name="Gráfico 4"/>
          <p:cNvGraphicFramePr/>
          <p:nvPr/>
        </p:nvGraphicFramePr>
        <p:xfrm>
          <a:off x="642910" y="1397000"/>
          <a:ext cx="7858180" cy="4603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  <p:graphicFrame>
        <p:nvGraphicFramePr>
          <p:cNvPr id="5" name="Gráfico 4"/>
          <p:cNvGraphicFramePr/>
          <p:nvPr/>
        </p:nvGraphicFramePr>
        <p:xfrm>
          <a:off x="571472" y="1397000"/>
          <a:ext cx="8072494" cy="417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  <p:graphicFrame>
        <p:nvGraphicFramePr>
          <p:cNvPr id="5" name="Gráfico 4"/>
          <p:cNvGraphicFramePr/>
          <p:nvPr/>
        </p:nvGraphicFramePr>
        <p:xfrm>
          <a:off x="1500166" y="1500174"/>
          <a:ext cx="7119966" cy="4103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  <p:graphicFrame>
        <p:nvGraphicFramePr>
          <p:cNvPr id="5" name="Gráfico 4"/>
          <p:cNvGraphicFramePr/>
          <p:nvPr/>
        </p:nvGraphicFramePr>
        <p:xfrm>
          <a:off x="1524000" y="1397000"/>
          <a:ext cx="711996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  <p:graphicFrame>
        <p:nvGraphicFramePr>
          <p:cNvPr id="5" name="Gráfico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  <p:graphicFrame>
        <p:nvGraphicFramePr>
          <p:cNvPr id="5" name="Gráfico 4"/>
          <p:cNvGraphicFramePr/>
          <p:nvPr/>
        </p:nvGraphicFramePr>
        <p:xfrm>
          <a:off x="1524000" y="1397000"/>
          <a:ext cx="70485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165</Words>
  <Application>Microsoft Office PowerPoint</Application>
  <PresentationFormat>Apresentação na tela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CONSÓRCIO PÚBLICO INTERMUNICIPAL DE SAÚDE DO NORTE PIONEIRO</dc:title>
  <dc:creator>cisnorpi</dc:creator>
  <cp:lastModifiedBy>cisnorpi</cp:lastModifiedBy>
  <cp:revision>19</cp:revision>
  <dcterms:created xsi:type="dcterms:W3CDTF">2025-05-12T16:42:41Z</dcterms:created>
  <dcterms:modified xsi:type="dcterms:W3CDTF">2025-05-12T19:52:21Z</dcterms:modified>
</cp:coreProperties>
</file>