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Como você avalia o acolhimento e atendimento de nossa equipe?</c:v>
                </c:pt>
              </c:strCache>
            </c:strRef>
          </c:tx>
          <c:cat>
            <c:strRef>
              <c:f>Plan1!$A$2:$A$7</c:f>
              <c:strCache>
                <c:ptCount val="6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Não se aplica</c:v>
                </c:pt>
                <c:pt idx="5">
                  <c:v>Sem resposta</c:v>
                </c:pt>
              </c:strCache>
            </c:strRef>
          </c:cat>
          <c:val>
            <c:numRef>
              <c:f>Plan1!$B$2:$B$7</c:f>
              <c:numCache>
                <c:formatCode>0.00%</c:formatCode>
                <c:ptCount val="6"/>
                <c:pt idx="0">
                  <c:v>0.81289999999999996</c:v>
                </c:pt>
                <c:pt idx="1">
                  <c:v>0.1115</c:v>
                </c:pt>
                <c:pt idx="2">
                  <c:v>3.5999999999999999E-3</c:v>
                </c:pt>
                <c:pt idx="3">
                  <c:v>7.3000000000000001E-3</c:v>
                </c:pt>
                <c:pt idx="4">
                  <c:v>5.7500000000000002E-2</c:v>
                </c:pt>
                <c:pt idx="5">
                  <c:v>7.1999999999999998E-3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Tempo de espera para ser atendido</c:v>
                </c:pt>
              </c:strCache>
            </c:strRef>
          </c:tx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0.61870000000000003</c:v>
                </c:pt>
                <c:pt idx="1">
                  <c:v>0.33090000000000003</c:v>
                </c:pt>
                <c:pt idx="2">
                  <c:v>2.8799999999999999E-2</c:v>
                </c:pt>
                <c:pt idx="3">
                  <c:v>1.44E-2</c:v>
                </c:pt>
                <c:pt idx="4">
                  <c:v>7.1999999999999998E-3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Facilidade em realizar agendamento e/ou reagendamento do atendimento/consulta/exames?</c:v>
                </c:pt>
              </c:strCache>
            </c:strRef>
          </c:tx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0.74099999999999999</c:v>
                </c:pt>
                <c:pt idx="1">
                  <c:v>0.23019999999999999</c:v>
                </c:pt>
                <c:pt idx="2">
                  <c:v>1.44E-2</c:v>
                </c:pt>
                <c:pt idx="3">
                  <c:v>7.1999999999999998E-3</c:v>
                </c:pt>
                <c:pt idx="4">
                  <c:v>7.1999999999999998E-3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Sinalização e identificação dos ambientes</c:v>
                </c:pt>
              </c:strCache>
            </c:strRef>
          </c:tx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0.74819999999999998</c:v>
                </c:pt>
                <c:pt idx="1">
                  <c:v>0.2374</c:v>
                </c:pt>
                <c:pt idx="2">
                  <c:v>0</c:v>
                </c:pt>
                <c:pt idx="3">
                  <c:v>7.1999999999999998E-3</c:v>
                </c:pt>
                <c:pt idx="4">
                  <c:v>7.1999999999999998E-3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Horario de funcionamento nesta unidade</c:v>
                </c:pt>
              </c:strCache>
            </c:strRef>
          </c:tx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0.71220000000000006</c:v>
                </c:pt>
                <c:pt idx="1">
                  <c:v>0.25900000000000001</c:v>
                </c:pt>
                <c:pt idx="2">
                  <c:v>2.1600000000000001E-2</c:v>
                </c:pt>
                <c:pt idx="3">
                  <c:v>0</c:v>
                </c:pt>
                <c:pt idx="4">
                  <c:v>7.1999999999999998E-3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Espaço físico, acessibilidade, acomodação (recepção, consultórios, salas de exames, cadeiras, bebedouros, entre outros)</c:v>
                </c:pt>
              </c:strCache>
            </c:strRef>
          </c:tx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0.74819999999999998</c:v>
                </c:pt>
                <c:pt idx="1">
                  <c:v>0.223</c:v>
                </c:pt>
                <c:pt idx="2">
                  <c:v>2.1600000000000001E-2</c:v>
                </c:pt>
                <c:pt idx="3">
                  <c:v>0</c:v>
                </c:pt>
                <c:pt idx="4">
                  <c:v>7.1999999999999998E-3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Higiene e Limpeza dos ambientes</c:v>
                </c:pt>
              </c:strCache>
            </c:strRef>
          </c:tx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0.78420000000000001</c:v>
                </c:pt>
                <c:pt idx="1">
                  <c:v>0.19420000000000001</c:v>
                </c:pt>
                <c:pt idx="2">
                  <c:v>1.44E-2</c:v>
                </c:pt>
                <c:pt idx="3">
                  <c:v>0</c:v>
                </c:pt>
                <c:pt idx="4">
                  <c:v>7.1999999999999998E-3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Como você avalia ser atendido por uma equipe multiprofissional no mesmo dia?</c:v>
                </c:pt>
              </c:strCache>
            </c:strRef>
          </c:tx>
          <c:cat>
            <c:strRef>
              <c:f>Plan1!$A$2:$A$6</c:f>
              <c:strCache>
                <c:ptCount val="5"/>
                <c:pt idx="0">
                  <c:v>Muito Satisfeito</c:v>
                </c:pt>
                <c:pt idx="1">
                  <c:v>Satisfeito</c:v>
                </c:pt>
                <c:pt idx="2">
                  <c:v>Pouco Satisfeito</c:v>
                </c:pt>
                <c:pt idx="3">
                  <c:v>Insatisfeito</c:v>
                </c:pt>
                <c:pt idx="4">
                  <c:v>Sem resposta</c:v>
                </c:pt>
              </c:strCache>
            </c:strRef>
          </c:cat>
          <c:val>
            <c:numRef>
              <c:f>Plan1!$B$2:$B$6</c:f>
              <c:numCache>
                <c:formatCode>0.00%</c:formatCode>
                <c:ptCount val="5"/>
                <c:pt idx="0">
                  <c:v>0.82950000000000002</c:v>
                </c:pt>
                <c:pt idx="1">
                  <c:v>0.1628</c:v>
                </c:pt>
                <c:pt idx="2">
                  <c:v>7.7999999999999996E-3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4BA1-7703-4562-BEF4-F40AF9489324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46EC-CC50-4F88-95D1-1DBD45266DD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4BA1-7703-4562-BEF4-F40AF9489324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46EC-CC50-4F88-95D1-1DBD45266DD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4BA1-7703-4562-BEF4-F40AF9489324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46EC-CC50-4F88-95D1-1DBD45266DD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4BA1-7703-4562-BEF4-F40AF9489324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46EC-CC50-4F88-95D1-1DBD45266DD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4BA1-7703-4562-BEF4-F40AF9489324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46EC-CC50-4F88-95D1-1DBD45266DD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4BA1-7703-4562-BEF4-F40AF9489324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46EC-CC50-4F88-95D1-1DBD45266DD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4BA1-7703-4562-BEF4-F40AF9489324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46EC-CC50-4F88-95D1-1DBD45266DD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4BA1-7703-4562-BEF4-F40AF9489324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46EC-CC50-4F88-95D1-1DBD45266DD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4BA1-7703-4562-BEF4-F40AF9489324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46EC-CC50-4F88-95D1-1DBD45266DD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4BA1-7703-4562-BEF4-F40AF9489324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46EC-CC50-4F88-95D1-1DBD45266DD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4BA1-7703-4562-BEF4-F40AF9489324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46EC-CC50-4F88-95D1-1DBD45266DD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D4BA1-7703-4562-BEF4-F40AF9489324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846EC-CC50-4F88-95D1-1DBD45266DD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1538" y="0"/>
            <a:ext cx="7843838" cy="1470025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71538" y="2643182"/>
            <a:ext cx="7572428" cy="1752600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PESQUISA DE SATISFAÇÃO</a:t>
            </a:r>
          </a:p>
          <a:p>
            <a:endParaRPr lang="pt-BR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4000" b="1" dirty="0" smtClean="0">
                <a:solidFill>
                  <a:schemeClr val="tx1"/>
                </a:solidFill>
              </a:rPr>
              <a:t>Índice anual - 2022</a:t>
            </a:r>
            <a:endParaRPr lang="pt-BR" sz="4000" b="1" dirty="0">
              <a:solidFill>
                <a:schemeClr val="tx1"/>
              </a:solidFill>
            </a:endParaRPr>
          </a:p>
        </p:txBody>
      </p:sp>
      <p:pic>
        <p:nvPicPr>
          <p:cNvPr id="5" name="Imagem 4"/>
          <p:cNvPicPr/>
          <p:nvPr/>
        </p:nvPicPr>
        <p:blipFill>
          <a:blip r:embed="rId2"/>
          <a:srcRect l="14172" r="19693"/>
          <a:stretch>
            <a:fillRect/>
          </a:stretch>
        </p:blipFill>
        <p:spPr bwMode="auto">
          <a:xfrm>
            <a:off x="285720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715304" cy="1143000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m 4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85720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715304" cy="1143000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m 4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85720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715304" cy="1143000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m 4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85720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715304" cy="1143000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m 4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85720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715304" cy="1143000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m 4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85720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715304" cy="1143000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m 4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85720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715304" cy="1143000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m 4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85720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715304" cy="1143000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CONSÓRCIO PÚBLICO INTERMUNICIPAL DE SAÚDE DO NORTE PIONEIRO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m 4"/>
          <p:cNvPicPr/>
          <p:nvPr/>
        </p:nvPicPr>
        <p:blipFill>
          <a:blip r:embed="rId3"/>
          <a:srcRect l="14172" r="19693"/>
          <a:stretch>
            <a:fillRect/>
          </a:stretch>
        </p:blipFill>
        <p:spPr bwMode="auto">
          <a:xfrm>
            <a:off x="285720" y="428604"/>
            <a:ext cx="1000132" cy="765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</TotalTime>
  <Words>155</Words>
  <Application>Microsoft Office PowerPoint</Application>
  <PresentationFormat>Apresentação na tela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  <vt:lpstr>CONSÓRCIO PÚBLICO INTERMUNICIPAL DE SAÚDE DO NORTE PIONEIRO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cisnorpi</dc:creator>
  <cp:lastModifiedBy>cisnorpi</cp:lastModifiedBy>
  <cp:revision>24</cp:revision>
  <dcterms:created xsi:type="dcterms:W3CDTF">2025-05-12T12:40:25Z</dcterms:created>
  <dcterms:modified xsi:type="dcterms:W3CDTF">2025-05-12T16:38:24Z</dcterms:modified>
</cp:coreProperties>
</file>